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60" r:id="rId5"/>
    <p:sldId id="261" r:id="rId6"/>
    <p:sldId id="262" r:id="rId7"/>
    <p:sldId id="263" r:id="rId8"/>
    <p:sldId id="267" r:id="rId9"/>
    <p:sldId id="269" r:id="rId10"/>
    <p:sldId id="279" r:id="rId11"/>
    <p:sldId id="280" r:id="rId12"/>
    <p:sldId id="268" r:id="rId13"/>
    <p:sldId id="270" r:id="rId14"/>
    <p:sldId id="271" r:id="rId15"/>
    <p:sldId id="272" r:id="rId16"/>
    <p:sldId id="273" r:id="rId17"/>
    <p:sldId id="274" r:id="rId18"/>
    <p:sldId id="275" r:id="rId19"/>
    <p:sldId id="276" r:id="rId20"/>
    <p:sldId id="277" r:id="rId21"/>
    <p:sldId id="278"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280" autoAdjust="0"/>
  </p:normalViewPr>
  <p:slideViewPr>
    <p:cSldViewPr snapToGrid="0">
      <p:cViewPr>
        <p:scale>
          <a:sx n="70" d="100"/>
          <a:sy n="70" d="100"/>
        </p:scale>
        <p:origin x="53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382B9F-476A-4B4D-B608-E8AD9402ABB5}" type="datetimeFigureOut">
              <a:rPr lang="nl-NL" smtClean="0"/>
              <a:t>21-2-2017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FF3DD2-A956-4AA8-A2B6-D533C0970DAC}" type="slidenum">
              <a:rPr lang="nl-NL" smtClean="0"/>
              <a:t>‹nr.›</a:t>
            </a:fld>
            <a:endParaRPr lang="nl-NL"/>
          </a:p>
        </p:txBody>
      </p:sp>
    </p:spTree>
    <p:extLst>
      <p:ext uri="{BB962C8B-B14F-4D97-AF65-F5344CB8AC3E}">
        <p14:creationId xmlns:p14="http://schemas.microsoft.com/office/powerpoint/2010/main" val="3755736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Hormoon = stof, afscheiden door een klier en vervoerd door het bloed, die bepaalde delen van het lichaam prikkelt tot bepaalde acties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Hormonen stier =</a:t>
            </a:r>
            <a:r>
              <a:rPr lang="nl-NL" baseline="0" dirty="0"/>
              <a:t> zie volgende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Hormonen koe = zie volgende slide</a:t>
            </a:r>
            <a:endParaRPr lang="nl-NL" dirty="0"/>
          </a:p>
          <a:p>
            <a:endParaRPr lang="nl-NL" dirty="0"/>
          </a:p>
        </p:txBody>
      </p:sp>
      <p:sp>
        <p:nvSpPr>
          <p:cNvPr id="4" name="Tijdelijke aanduiding voor dianummer 3"/>
          <p:cNvSpPr>
            <a:spLocks noGrp="1"/>
          </p:cNvSpPr>
          <p:nvPr>
            <p:ph type="sldNum" sz="quarter" idx="10"/>
          </p:nvPr>
        </p:nvSpPr>
        <p:spPr/>
        <p:txBody>
          <a:bodyPr/>
          <a:lstStyle/>
          <a:p>
            <a:fld id="{49FF3DD2-A956-4AA8-A2B6-D533C0970DAC}" type="slidenum">
              <a:rPr lang="nl-NL" smtClean="0"/>
              <a:t>2</a:t>
            </a:fld>
            <a:endParaRPr lang="nl-NL"/>
          </a:p>
        </p:txBody>
      </p:sp>
    </p:spTree>
    <p:extLst>
      <p:ext uri="{BB962C8B-B14F-4D97-AF65-F5344CB8AC3E}">
        <p14:creationId xmlns:p14="http://schemas.microsoft.com/office/powerpoint/2010/main" val="57559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389EEF-2F49-47F9-B70C-D1B2C69F6BD5}" type="slidenum">
              <a:rPr lang="nl-NL" smtClean="0"/>
              <a:t>3</a:t>
            </a:fld>
            <a:endParaRPr lang="nl-NL"/>
          </a:p>
        </p:txBody>
      </p:sp>
    </p:spTree>
    <p:extLst>
      <p:ext uri="{BB962C8B-B14F-4D97-AF65-F5344CB8AC3E}">
        <p14:creationId xmlns:p14="http://schemas.microsoft.com/office/powerpoint/2010/main" val="782650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389EEF-2F49-47F9-B70C-D1B2C69F6BD5}" type="slidenum">
              <a:rPr lang="nl-NL" smtClean="0"/>
              <a:t>4</a:t>
            </a:fld>
            <a:endParaRPr lang="nl-NL"/>
          </a:p>
        </p:txBody>
      </p:sp>
    </p:spTree>
    <p:extLst>
      <p:ext uri="{BB962C8B-B14F-4D97-AF65-F5344CB8AC3E}">
        <p14:creationId xmlns:p14="http://schemas.microsoft.com/office/powerpoint/2010/main" val="3982279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 weinig licht: er ontwikkelt zich wel een follikel in de eierstok, maar de hypofyse produceert dan te weinig hormoon om het eitje te laten springen.</a:t>
            </a:r>
          </a:p>
        </p:txBody>
      </p:sp>
      <p:sp>
        <p:nvSpPr>
          <p:cNvPr id="4" name="Tijdelijke aanduiding voor dianummer 3"/>
          <p:cNvSpPr>
            <a:spLocks noGrp="1"/>
          </p:cNvSpPr>
          <p:nvPr>
            <p:ph type="sldNum" sz="quarter" idx="10"/>
          </p:nvPr>
        </p:nvSpPr>
        <p:spPr/>
        <p:txBody>
          <a:bodyPr/>
          <a:lstStyle/>
          <a:p>
            <a:fld id="{49FF3DD2-A956-4AA8-A2B6-D533C0970DAC}" type="slidenum">
              <a:rPr lang="nl-NL" smtClean="0"/>
              <a:t>13</a:t>
            </a:fld>
            <a:endParaRPr lang="nl-NL"/>
          </a:p>
        </p:txBody>
      </p:sp>
    </p:spTree>
    <p:extLst>
      <p:ext uri="{BB962C8B-B14F-4D97-AF65-F5344CB8AC3E}">
        <p14:creationId xmlns:p14="http://schemas.microsoft.com/office/powerpoint/2010/main" val="1804103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9FF3DD2-A956-4AA8-A2B6-D533C0970DAC}" type="slidenum">
              <a:rPr lang="nl-NL" smtClean="0"/>
              <a:t>15</a:t>
            </a:fld>
            <a:endParaRPr lang="nl-NL"/>
          </a:p>
        </p:txBody>
      </p:sp>
    </p:spTree>
    <p:extLst>
      <p:ext uri="{BB962C8B-B14F-4D97-AF65-F5344CB8AC3E}">
        <p14:creationId xmlns:p14="http://schemas.microsoft.com/office/powerpoint/2010/main" val="2543738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de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271AE726-457B-4371-AC5D-B965458FD626}" type="datetimeFigureOut">
              <a:rPr lang="nl-NL" smtClean="0"/>
              <a:t>21-2-2017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61BF61F-6607-4256-B480-7F0340092DC9}"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25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71AE726-457B-4371-AC5D-B965458FD626}" type="datetimeFigureOut">
              <a:rPr lang="nl-NL" smtClean="0"/>
              <a:t>21-2-2017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61BF61F-6607-4256-B480-7F0340092DC9}" type="slidenum">
              <a:rPr lang="nl-NL" smtClean="0"/>
              <a:t>‹nr.›</a:t>
            </a:fld>
            <a:endParaRPr lang="nl-NL"/>
          </a:p>
        </p:txBody>
      </p:sp>
    </p:spTree>
    <p:extLst>
      <p:ext uri="{BB962C8B-B14F-4D97-AF65-F5344CB8AC3E}">
        <p14:creationId xmlns:p14="http://schemas.microsoft.com/office/powerpoint/2010/main" val="132800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de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71AE726-457B-4371-AC5D-B965458FD626}" type="datetimeFigureOut">
              <a:rPr lang="nl-NL" smtClean="0"/>
              <a:t>21-2-2017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61BF61F-6607-4256-B480-7F0340092DC9}" type="slidenum">
              <a:rPr lang="nl-NL" smtClean="0"/>
              <a:t>‹nr.›</a:t>
            </a:fld>
            <a:endParaRPr lang="nl-N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366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71AE726-457B-4371-AC5D-B965458FD626}" type="datetimeFigureOut">
              <a:rPr lang="nl-NL" smtClean="0"/>
              <a:t>21-2-2017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61BF61F-6607-4256-B480-7F0340092DC9}" type="slidenum">
              <a:rPr lang="nl-NL" smtClean="0"/>
              <a:t>‹nr.›</a:t>
            </a:fld>
            <a:endParaRPr lang="nl-NL"/>
          </a:p>
        </p:txBody>
      </p:sp>
    </p:spTree>
    <p:extLst>
      <p:ext uri="{BB962C8B-B14F-4D97-AF65-F5344CB8AC3E}">
        <p14:creationId xmlns:p14="http://schemas.microsoft.com/office/powerpoint/2010/main" val="345214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de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271AE726-457B-4371-AC5D-B965458FD626}" type="datetimeFigureOut">
              <a:rPr lang="nl-NL" smtClean="0"/>
              <a:t>21-2-2017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61BF61F-6607-4256-B480-7F0340092DC9}"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28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de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71AE726-457B-4371-AC5D-B965458FD626}" type="datetimeFigureOut">
              <a:rPr lang="nl-NL" smtClean="0"/>
              <a:t>21-2-2017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61BF61F-6607-4256-B480-7F0340092DC9}" type="slidenum">
              <a:rPr lang="nl-NL" smtClean="0"/>
              <a:t>‹nr.›</a:t>
            </a:fld>
            <a:endParaRPr lang="nl-NL"/>
          </a:p>
        </p:txBody>
      </p:sp>
    </p:spTree>
    <p:extLst>
      <p:ext uri="{BB962C8B-B14F-4D97-AF65-F5344CB8AC3E}">
        <p14:creationId xmlns:p14="http://schemas.microsoft.com/office/powerpoint/2010/main" val="320412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24128" y="2967788"/>
            <a:ext cx="475488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Tekststijl van het model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71AE726-457B-4371-AC5D-B965458FD626}" type="datetimeFigureOut">
              <a:rPr lang="nl-NL" smtClean="0"/>
              <a:t>21-2-2017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61BF61F-6607-4256-B480-7F0340092DC9}" type="slidenum">
              <a:rPr lang="nl-NL" smtClean="0"/>
              <a:t>‹nr.›</a:t>
            </a:fld>
            <a:endParaRPr lang="nl-NL"/>
          </a:p>
        </p:txBody>
      </p:sp>
    </p:spTree>
    <p:extLst>
      <p:ext uri="{BB962C8B-B14F-4D97-AF65-F5344CB8AC3E}">
        <p14:creationId xmlns:p14="http://schemas.microsoft.com/office/powerpoint/2010/main" val="1170412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271AE726-457B-4371-AC5D-B965458FD626}" type="datetimeFigureOut">
              <a:rPr lang="nl-NL" smtClean="0"/>
              <a:t>21-2-2017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61BF61F-6607-4256-B480-7F0340092DC9}" type="slidenum">
              <a:rPr lang="nl-NL" smtClean="0"/>
              <a:t>‹nr.›</a:t>
            </a:fld>
            <a:endParaRPr lang="nl-NL"/>
          </a:p>
        </p:txBody>
      </p:sp>
    </p:spTree>
    <p:extLst>
      <p:ext uri="{BB962C8B-B14F-4D97-AF65-F5344CB8AC3E}">
        <p14:creationId xmlns:p14="http://schemas.microsoft.com/office/powerpoint/2010/main" val="205623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AE726-457B-4371-AC5D-B965458FD626}" type="datetimeFigureOut">
              <a:rPr lang="nl-NL" smtClean="0"/>
              <a:t>21-2-2017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861BF61F-6607-4256-B480-7F0340092DC9}" type="slidenum">
              <a:rPr lang="nl-NL" smtClean="0"/>
              <a:t>‹nr.›</a:t>
            </a:fld>
            <a:endParaRPr lang="nl-NL"/>
          </a:p>
        </p:txBody>
      </p:sp>
    </p:spTree>
    <p:extLst>
      <p:ext uri="{BB962C8B-B14F-4D97-AF65-F5344CB8AC3E}">
        <p14:creationId xmlns:p14="http://schemas.microsoft.com/office/powerpoint/2010/main" val="398500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de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271AE726-457B-4371-AC5D-B965458FD626}" type="datetimeFigureOut">
              <a:rPr lang="nl-NL" smtClean="0"/>
              <a:t>21-2-2017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61BF61F-6607-4256-B480-7F0340092DC9}" type="slidenum">
              <a:rPr lang="nl-NL" smtClean="0"/>
              <a:t>‹nr.›</a:t>
            </a:fld>
            <a:endParaRPr lang="nl-NL"/>
          </a:p>
        </p:txBody>
      </p:sp>
    </p:spTree>
    <p:extLst>
      <p:ext uri="{BB962C8B-B14F-4D97-AF65-F5344CB8AC3E}">
        <p14:creationId xmlns:p14="http://schemas.microsoft.com/office/powerpoint/2010/main" val="3701323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de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271AE726-457B-4371-AC5D-B965458FD626}" type="datetimeFigureOut">
              <a:rPr lang="nl-NL" smtClean="0"/>
              <a:t>21-2-2017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61BF61F-6607-4256-B480-7F0340092DC9}"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561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71AE726-457B-4371-AC5D-B965458FD626}" type="datetimeFigureOut">
              <a:rPr lang="nl-NL" smtClean="0"/>
              <a:t>21-2-2017</a:t>
            </a:fld>
            <a:endParaRPr lang="nl-N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nl-N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61BF61F-6607-4256-B480-7F0340092DC9}"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541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6600" b="1" dirty="0"/>
              <a:t>Dierlijke productie</a:t>
            </a:r>
          </a:p>
        </p:txBody>
      </p:sp>
      <p:sp>
        <p:nvSpPr>
          <p:cNvPr id="3" name="Ondertitel 2"/>
          <p:cNvSpPr>
            <a:spLocks noGrp="1"/>
          </p:cNvSpPr>
          <p:nvPr>
            <p:ph type="subTitle" idx="1"/>
          </p:nvPr>
        </p:nvSpPr>
        <p:spPr>
          <a:xfrm>
            <a:off x="8610600" y="4960137"/>
            <a:ext cx="3327400" cy="1463040"/>
          </a:xfrm>
        </p:spPr>
        <p:txBody>
          <a:bodyPr>
            <a:normAutofit/>
          </a:bodyPr>
          <a:lstStyle/>
          <a:p>
            <a:r>
              <a:rPr lang="nl-NL" sz="3600" dirty="0"/>
              <a:t>Hormoonwerking</a:t>
            </a:r>
          </a:p>
        </p:txBody>
      </p:sp>
    </p:spTree>
    <p:extLst>
      <p:ext uri="{BB962C8B-B14F-4D97-AF65-F5344CB8AC3E}">
        <p14:creationId xmlns:p14="http://schemas.microsoft.com/office/powerpoint/2010/main" val="2853253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03512" y="2107541"/>
            <a:ext cx="4800600" cy="4230688"/>
          </a:xfrm>
        </p:spPr>
      </p:pic>
      <p:sp>
        <p:nvSpPr>
          <p:cNvPr id="20484" name="Rectangle 4"/>
          <p:cNvSpPr>
            <a:spLocks noGrp="1" noChangeArrowheads="1"/>
          </p:cNvSpPr>
          <p:nvPr>
            <p:ph sz="half" idx="2"/>
          </p:nvPr>
        </p:nvSpPr>
        <p:spPr/>
        <p:txBody>
          <a:bodyPr/>
          <a:lstStyle/>
          <a:p>
            <a:pPr eaLnBrk="1" hangingPunct="1"/>
            <a:r>
              <a:rPr lang="nl-NL" altLang="nl-NL" sz="2400" dirty="0">
                <a:ea typeface="Calibri" pitchFamily="34" charset="0"/>
                <a:cs typeface="Calibri" pitchFamily="34" charset="0"/>
              </a:rPr>
              <a:t>Afwezigheid of niet functioneren klieren</a:t>
            </a:r>
          </a:p>
          <a:p>
            <a:pPr lvl="1" eaLnBrk="1" hangingPunct="1"/>
            <a:r>
              <a:rPr lang="nl-NL" altLang="nl-NL" sz="2200" dirty="0">
                <a:ea typeface="Calibri" pitchFamily="34" charset="0"/>
                <a:cs typeface="Calibri" pitchFamily="34" charset="0"/>
              </a:rPr>
              <a:t>Zaadblaasje</a:t>
            </a:r>
          </a:p>
          <a:p>
            <a:pPr lvl="1" eaLnBrk="1" hangingPunct="1"/>
            <a:r>
              <a:rPr lang="nl-NL" altLang="nl-NL" sz="2200" dirty="0">
                <a:ea typeface="Calibri" pitchFamily="34" charset="0"/>
                <a:cs typeface="Calibri" pitchFamily="34" charset="0"/>
              </a:rPr>
              <a:t>Ampullen</a:t>
            </a:r>
          </a:p>
          <a:p>
            <a:pPr lvl="1" eaLnBrk="1" hangingPunct="1"/>
            <a:r>
              <a:rPr lang="nl-NL" altLang="nl-NL" sz="2200" dirty="0">
                <a:ea typeface="Calibri" pitchFamily="34" charset="0"/>
                <a:cs typeface="Calibri" pitchFamily="34" charset="0"/>
              </a:rPr>
              <a:t>Prostaat </a:t>
            </a:r>
          </a:p>
          <a:p>
            <a:pPr lvl="1" eaLnBrk="1" hangingPunct="1"/>
            <a:r>
              <a:rPr lang="nl-NL" altLang="nl-NL" sz="2200" dirty="0" err="1">
                <a:ea typeface="Calibri" pitchFamily="34" charset="0"/>
                <a:cs typeface="Calibri" pitchFamily="34" charset="0"/>
              </a:rPr>
              <a:t>Cowperse</a:t>
            </a:r>
            <a:r>
              <a:rPr lang="nl-NL" altLang="nl-NL" sz="2200" dirty="0">
                <a:ea typeface="Calibri" pitchFamily="34" charset="0"/>
                <a:cs typeface="Calibri" pitchFamily="34" charset="0"/>
              </a:rPr>
              <a:t> klieren</a:t>
            </a:r>
          </a:p>
          <a:p>
            <a:pPr eaLnBrk="1" hangingPunct="1"/>
            <a:r>
              <a:rPr lang="nl-NL" altLang="nl-NL" sz="2400" dirty="0">
                <a:ea typeface="Calibri" pitchFamily="34" charset="0"/>
                <a:cs typeface="Calibri" pitchFamily="34" charset="0"/>
              </a:rPr>
              <a:t>Kenmerken: </a:t>
            </a:r>
          </a:p>
          <a:p>
            <a:pPr lvl="1" eaLnBrk="1" hangingPunct="1"/>
            <a:r>
              <a:rPr lang="nl-NL" altLang="nl-NL" sz="2200" dirty="0">
                <a:ea typeface="Calibri" pitchFamily="34" charset="0"/>
                <a:cs typeface="Calibri" pitchFamily="34" charset="0"/>
              </a:rPr>
              <a:t>Onvruchtbaarheid</a:t>
            </a:r>
          </a:p>
          <a:p>
            <a:pPr lvl="1" eaLnBrk="1" hangingPunct="1"/>
            <a:r>
              <a:rPr lang="nl-NL" altLang="nl-NL" sz="2200" dirty="0">
                <a:ea typeface="Calibri" pitchFamily="34" charset="0"/>
                <a:cs typeface="Calibri" pitchFamily="34" charset="0"/>
              </a:rPr>
              <a:t>Verminderde vruchtbaarheid</a:t>
            </a:r>
          </a:p>
        </p:txBody>
      </p:sp>
      <p:sp>
        <p:nvSpPr>
          <p:cNvPr id="20482" name="Rectangle 2"/>
          <p:cNvSpPr>
            <a:spLocks noGrp="1" noChangeArrowheads="1"/>
          </p:cNvSpPr>
          <p:nvPr>
            <p:ph type="title"/>
          </p:nvPr>
        </p:nvSpPr>
        <p:spPr/>
        <p:txBody>
          <a:bodyPr/>
          <a:lstStyle/>
          <a:p>
            <a:pPr eaLnBrk="1" hangingPunct="1"/>
            <a:r>
              <a:rPr lang="nl-NL" altLang="nl-NL" dirty="0">
                <a:ea typeface="Calibri" pitchFamily="34" charset="0"/>
                <a:cs typeface="Calibri" pitchFamily="34" charset="0"/>
              </a:rPr>
              <a:t>Ontbreken </a:t>
            </a:r>
            <a:r>
              <a:rPr lang="nl-NL" altLang="nl-NL" dirty="0" err="1">
                <a:ea typeface="Calibri" pitchFamily="34" charset="0"/>
                <a:cs typeface="Calibri" pitchFamily="34" charset="0"/>
              </a:rPr>
              <a:t>bijgeslachtklier</a:t>
            </a:r>
            <a:r>
              <a:rPr lang="nl-NL" altLang="nl-NL" dirty="0">
                <a:ea typeface="Calibri" pitchFamily="34" charset="0"/>
                <a:cs typeface="Calibri" pitchFamily="34" charset="0"/>
              </a:rPr>
              <a:t>(en)</a:t>
            </a:r>
          </a:p>
        </p:txBody>
      </p:sp>
      <p:sp>
        <p:nvSpPr>
          <p:cNvPr id="20485" name="Line 5"/>
          <p:cNvSpPr>
            <a:spLocks noChangeShapeType="1"/>
          </p:cNvSpPr>
          <p:nvPr/>
        </p:nvSpPr>
        <p:spPr bwMode="auto">
          <a:xfrm flipV="1">
            <a:off x="2743200" y="3284984"/>
            <a:ext cx="990600" cy="30480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486" name="Line 6"/>
          <p:cNvSpPr>
            <a:spLocks noChangeShapeType="1"/>
          </p:cNvSpPr>
          <p:nvPr/>
        </p:nvSpPr>
        <p:spPr bwMode="auto">
          <a:xfrm>
            <a:off x="3575720" y="2636912"/>
            <a:ext cx="838200" cy="533400"/>
          </a:xfrm>
          <a:prstGeom prst="line">
            <a:avLst/>
          </a:prstGeom>
          <a:noFill/>
          <a:ln w="38100">
            <a:solidFill>
              <a:srgbClr val="3366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487" name="Line 7"/>
          <p:cNvSpPr>
            <a:spLocks noChangeShapeType="1"/>
          </p:cNvSpPr>
          <p:nvPr/>
        </p:nvSpPr>
        <p:spPr bwMode="auto">
          <a:xfrm>
            <a:off x="5025736" y="2238594"/>
            <a:ext cx="0" cy="838200"/>
          </a:xfrm>
          <a:prstGeom prst="line">
            <a:avLst/>
          </a:prstGeom>
          <a:noFill/>
          <a:ln w="38100">
            <a:solidFill>
              <a:srgbClr val="339966"/>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488" name="Line 8"/>
          <p:cNvSpPr>
            <a:spLocks noChangeShapeType="1"/>
          </p:cNvSpPr>
          <p:nvPr/>
        </p:nvSpPr>
        <p:spPr bwMode="auto">
          <a:xfrm flipH="1">
            <a:off x="5077691" y="2245521"/>
            <a:ext cx="381000" cy="838200"/>
          </a:xfrm>
          <a:prstGeom prst="line">
            <a:avLst/>
          </a:prstGeom>
          <a:noFill/>
          <a:ln w="38100">
            <a:solidFill>
              <a:srgbClr val="FF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Tree>
    <p:extLst>
      <p:ext uri="{BB962C8B-B14F-4D97-AF65-F5344CB8AC3E}">
        <p14:creationId xmlns:p14="http://schemas.microsoft.com/office/powerpoint/2010/main" val="821200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981200" y="2143595"/>
            <a:ext cx="4038600" cy="3558237"/>
          </a:xfrm>
        </p:spPr>
      </p:pic>
      <p:sp>
        <p:nvSpPr>
          <p:cNvPr id="22532" name="Rectangle 4"/>
          <p:cNvSpPr>
            <a:spLocks noGrp="1" noChangeArrowheads="1"/>
          </p:cNvSpPr>
          <p:nvPr>
            <p:ph sz="half" idx="2"/>
          </p:nvPr>
        </p:nvSpPr>
        <p:spPr/>
        <p:txBody>
          <a:bodyPr/>
          <a:lstStyle/>
          <a:p>
            <a:pPr eaLnBrk="1" hangingPunct="1"/>
            <a:r>
              <a:rPr lang="nl-NL" altLang="nl-NL" sz="2400" dirty="0">
                <a:ea typeface="Calibri" pitchFamily="34" charset="0"/>
                <a:cs typeface="Calibri" pitchFamily="34" charset="0"/>
              </a:rPr>
              <a:t>Terugtrekspier te kort of verkrampt</a:t>
            </a:r>
          </a:p>
          <a:p>
            <a:pPr eaLnBrk="1" hangingPunct="1"/>
            <a:r>
              <a:rPr lang="nl-NL" altLang="nl-NL" sz="2400" dirty="0">
                <a:ea typeface="Calibri" pitchFamily="34" charset="0"/>
                <a:cs typeface="Calibri" pitchFamily="34" charset="0"/>
              </a:rPr>
              <a:t>Van begin aanwezig/ ontwikkeling op latere leeftijd</a:t>
            </a:r>
          </a:p>
        </p:txBody>
      </p:sp>
      <p:sp>
        <p:nvSpPr>
          <p:cNvPr id="22530" name="Rectangle 2"/>
          <p:cNvSpPr>
            <a:spLocks noGrp="1" noChangeArrowheads="1"/>
          </p:cNvSpPr>
          <p:nvPr>
            <p:ph type="title"/>
          </p:nvPr>
        </p:nvSpPr>
        <p:spPr/>
        <p:txBody>
          <a:bodyPr/>
          <a:lstStyle/>
          <a:p>
            <a:pPr eaLnBrk="1" hangingPunct="1"/>
            <a:r>
              <a:rPr lang="nl-NL" altLang="nl-NL" dirty="0">
                <a:ea typeface="Calibri" pitchFamily="34" charset="0"/>
                <a:cs typeface="Calibri" pitchFamily="34" charset="0"/>
              </a:rPr>
              <a:t>Onvoldoende uitschachten</a:t>
            </a:r>
          </a:p>
        </p:txBody>
      </p:sp>
      <p:sp>
        <p:nvSpPr>
          <p:cNvPr id="22533" name="Line 5"/>
          <p:cNvSpPr>
            <a:spLocks noChangeShapeType="1"/>
          </p:cNvSpPr>
          <p:nvPr/>
        </p:nvSpPr>
        <p:spPr bwMode="auto">
          <a:xfrm flipH="1" flipV="1">
            <a:off x="4388784" y="3861226"/>
            <a:ext cx="175260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Tree>
    <p:extLst>
      <p:ext uri="{BB962C8B-B14F-4D97-AF65-F5344CB8AC3E}">
        <p14:creationId xmlns:p14="http://schemas.microsoft.com/office/powerpoint/2010/main" val="749857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Koe</a:t>
            </a:r>
          </a:p>
        </p:txBody>
      </p:sp>
      <p:sp>
        <p:nvSpPr>
          <p:cNvPr id="3" name="Tijdelijke aanduiding voor inhoud 2"/>
          <p:cNvSpPr>
            <a:spLocks noGrp="1"/>
          </p:cNvSpPr>
          <p:nvPr>
            <p:ph idx="1"/>
          </p:nvPr>
        </p:nvSpPr>
        <p:spPr>
          <a:xfrm>
            <a:off x="1024128" y="1746915"/>
            <a:ext cx="9720073" cy="5003421"/>
          </a:xfrm>
        </p:spPr>
        <p:txBody>
          <a:bodyPr>
            <a:normAutofit lnSpcReduction="10000"/>
          </a:bodyPr>
          <a:lstStyle/>
          <a:p>
            <a:r>
              <a:rPr lang="nl-NL" sz="2400" dirty="0"/>
              <a:t>Niet actieve eierstokken</a:t>
            </a:r>
          </a:p>
          <a:p>
            <a:r>
              <a:rPr lang="nl-NL" sz="2400" dirty="0"/>
              <a:t>Cystes</a:t>
            </a:r>
          </a:p>
          <a:p>
            <a:r>
              <a:rPr lang="nl-NL" sz="2400" dirty="0"/>
              <a:t>Baarmoederontsteking</a:t>
            </a:r>
          </a:p>
          <a:p>
            <a:endParaRPr lang="nl-NL" sz="2400" dirty="0"/>
          </a:p>
          <a:p>
            <a:r>
              <a:rPr lang="nl-NL" sz="2400" dirty="0"/>
              <a:t>Kween</a:t>
            </a:r>
          </a:p>
          <a:p>
            <a:endParaRPr lang="nl-NL" sz="2400" dirty="0"/>
          </a:p>
          <a:p>
            <a:r>
              <a:rPr lang="nl-NL" sz="2400" dirty="0"/>
              <a:t>Vroeg embryonale sterfte</a:t>
            </a:r>
          </a:p>
          <a:p>
            <a:r>
              <a:rPr lang="nl-NL" sz="2400" dirty="0"/>
              <a:t>Verwerpen</a:t>
            </a:r>
          </a:p>
          <a:p>
            <a:endParaRPr lang="nl-NL" dirty="0">
              <a:solidFill>
                <a:srgbClr val="FF0000"/>
              </a:solidFill>
            </a:endParaRPr>
          </a:p>
          <a:p>
            <a:r>
              <a:rPr lang="nl-NL" dirty="0">
                <a:solidFill>
                  <a:srgbClr val="FF0000"/>
                </a:solidFill>
              </a:rPr>
              <a:t>Kies een afwijking / aandoening en werk deze uit: probleem, gevolg, oorzaak en oplossing</a:t>
            </a:r>
          </a:p>
        </p:txBody>
      </p:sp>
    </p:spTree>
    <p:extLst>
      <p:ext uri="{BB962C8B-B14F-4D97-AF65-F5344CB8AC3E}">
        <p14:creationId xmlns:p14="http://schemas.microsoft.com/office/powerpoint/2010/main" val="210907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Stoornissen in functie eierstok</a:t>
            </a:r>
          </a:p>
        </p:txBody>
      </p:sp>
      <p:sp>
        <p:nvSpPr>
          <p:cNvPr id="3" name="Tijdelijke aanduiding voor inhoud 2"/>
          <p:cNvSpPr>
            <a:spLocks noGrp="1"/>
          </p:cNvSpPr>
          <p:nvPr>
            <p:ph idx="1"/>
          </p:nvPr>
        </p:nvSpPr>
        <p:spPr/>
        <p:txBody>
          <a:bodyPr>
            <a:normAutofit/>
          </a:bodyPr>
          <a:lstStyle/>
          <a:p>
            <a:r>
              <a:rPr lang="nl-NL" sz="3600" dirty="0">
                <a:solidFill>
                  <a:srgbClr val="FF0000"/>
                </a:solidFill>
              </a:rPr>
              <a:t>Follikelcyste</a:t>
            </a:r>
          </a:p>
          <a:p>
            <a:r>
              <a:rPr lang="nl-NL" sz="3600" dirty="0"/>
              <a:t>Probleem: follikel ontspoort</a:t>
            </a:r>
          </a:p>
          <a:p>
            <a:r>
              <a:rPr lang="nl-NL" sz="3600" dirty="0"/>
              <a:t>Gevolg: koe blijft voortdurend tochtig (cyste produceert oestrogenen)</a:t>
            </a:r>
          </a:p>
          <a:p>
            <a:r>
              <a:rPr lang="nl-NL" sz="3600" dirty="0"/>
              <a:t>Oorzaak: licht, voeding en erfelijkheid</a:t>
            </a:r>
          </a:p>
          <a:p>
            <a:r>
              <a:rPr lang="nl-NL" sz="3600" dirty="0"/>
              <a:t>Oplossing: aanprikken door dierenarts</a:t>
            </a:r>
          </a:p>
        </p:txBody>
      </p:sp>
    </p:spTree>
    <p:extLst>
      <p:ext uri="{BB962C8B-B14F-4D97-AF65-F5344CB8AC3E}">
        <p14:creationId xmlns:p14="http://schemas.microsoft.com/office/powerpoint/2010/main" val="3973146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brulsheid</a:t>
            </a:r>
            <a:endParaRPr lang="nl-NL" dirty="0"/>
          </a:p>
        </p:txBody>
      </p:sp>
      <p:sp>
        <p:nvSpPr>
          <p:cNvPr id="3" name="Tijdelijke aanduiding voor inhoud 2"/>
          <p:cNvSpPr>
            <a:spLocks noGrp="1"/>
          </p:cNvSpPr>
          <p:nvPr>
            <p:ph idx="1"/>
          </p:nvPr>
        </p:nvSpPr>
        <p:spPr/>
        <p:txBody>
          <a:bodyPr>
            <a:normAutofit lnSpcReduction="10000"/>
          </a:bodyPr>
          <a:lstStyle/>
          <a:p>
            <a:r>
              <a:rPr lang="nl-NL" sz="2800" dirty="0"/>
              <a:t>Voortplantingsdrift is abnormaal</a:t>
            </a:r>
          </a:p>
          <a:p>
            <a:r>
              <a:rPr lang="nl-NL" sz="2800" dirty="0"/>
              <a:t>Kunnen gaan loeien zoals een stier doet</a:t>
            </a:r>
          </a:p>
          <a:p>
            <a:r>
              <a:rPr lang="nl-NL" sz="2800" dirty="0"/>
              <a:t>Onregelmatige tochtigheid / slappe baarmoeder / cysten op eierstok</a:t>
            </a:r>
          </a:p>
          <a:p>
            <a:r>
              <a:rPr lang="nl-NL" sz="2800" dirty="0"/>
              <a:t>Behandeling</a:t>
            </a:r>
          </a:p>
          <a:p>
            <a:pPr lvl="1"/>
            <a:r>
              <a:rPr lang="nl-NL" sz="2400" dirty="0"/>
              <a:t>Hormooninjecties: bevorderen eisprong en stimuleren vorming geel lichaam</a:t>
            </a:r>
          </a:p>
          <a:p>
            <a:pPr lvl="1"/>
            <a:r>
              <a:rPr lang="nl-NL" sz="2400" dirty="0" err="1"/>
              <a:t>Prid-spriaal</a:t>
            </a:r>
            <a:r>
              <a:rPr lang="nl-NL" sz="2400" dirty="0"/>
              <a:t>: 12 dagen in vagina, 2 dagen na verwijdering moet normale tocht optreden, eventueel eisprong extra stimuleren door injectie met </a:t>
            </a:r>
            <a:r>
              <a:rPr lang="nl-NL" sz="2400" dirty="0" err="1"/>
              <a:t>Receptal</a:t>
            </a:r>
            <a:r>
              <a:rPr lang="nl-NL" sz="2400" dirty="0"/>
              <a:t> (om te voorkomen dat eicel weer cyste wordt)</a:t>
            </a:r>
          </a:p>
          <a:p>
            <a:pPr lvl="1"/>
            <a:endParaRPr lang="nl-NL" dirty="0"/>
          </a:p>
        </p:txBody>
      </p:sp>
    </p:spTree>
    <p:extLst>
      <p:ext uri="{BB962C8B-B14F-4D97-AF65-F5344CB8AC3E}">
        <p14:creationId xmlns:p14="http://schemas.microsoft.com/office/powerpoint/2010/main" val="731764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Stoornissen in functie eierstok</a:t>
            </a:r>
          </a:p>
        </p:txBody>
      </p:sp>
      <p:sp>
        <p:nvSpPr>
          <p:cNvPr id="3" name="Tijdelijke aanduiding voor inhoud 2"/>
          <p:cNvSpPr>
            <a:spLocks noGrp="1"/>
          </p:cNvSpPr>
          <p:nvPr>
            <p:ph idx="1"/>
          </p:nvPr>
        </p:nvSpPr>
        <p:spPr/>
        <p:txBody>
          <a:bodyPr>
            <a:normAutofit lnSpcReduction="10000"/>
          </a:bodyPr>
          <a:lstStyle/>
          <a:p>
            <a:r>
              <a:rPr lang="nl-NL" sz="3600" dirty="0">
                <a:solidFill>
                  <a:srgbClr val="FF0000"/>
                </a:solidFill>
              </a:rPr>
              <a:t>Geel lichaam</a:t>
            </a:r>
          </a:p>
          <a:p>
            <a:r>
              <a:rPr lang="nl-NL" sz="3600" dirty="0"/>
              <a:t>Probleem: geel lichaam blijft bij niet drachtig dier aanwezig</a:t>
            </a:r>
          </a:p>
          <a:p>
            <a:r>
              <a:rPr lang="nl-NL" sz="3600" dirty="0"/>
              <a:t>Gevolg: koe wordt niet tochtig, maar is ook niet drachtig</a:t>
            </a:r>
          </a:p>
          <a:p>
            <a:r>
              <a:rPr lang="nl-NL" sz="3600" dirty="0"/>
              <a:t>Oorzaak: licht, voeding en erfelijkheid</a:t>
            </a:r>
          </a:p>
          <a:p>
            <a:r>
              <a:rPr lang="nl-NL" sz="3600" dirty="0"/>
              <a:t>Oplossing: koe tochtig spuiten met hormoonmiddel</a:t>
            </a:r>
          </a:p>
        </p:txBody>
      </p:sp>
    </p:spTree>
    <p:extLst>
      <p:ext uri="{BB962C8B-B14F-4D97-AF65-F5344CB8AC3E}">
        <p14:creationId xmlns:p14="http://schemas.microsoft.com/office/powerpoint/2010/main" val="819282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baarmoederontsteking</a:t>
            </a:r>
          </a:p>
        </p:txBody>
      </p:sp>
      <p:sp>
        <p:nvSpPr>
          <p:cNvPr id="3" name="Tijdelijke aanduiding voor inhoud 2"/>
          <p:cNvSpPr>
            <a:spLocks noGrp="1"/>
          </p:cNvSpPr>
          <p:nvPr>
            <p:ph idx="1"/>
          </p:nvPr>
        </p:nvSpPr>
        <p:spPr/>
        <p:txBody>
          <a:bodyPr>
            <a:normAutofit/>
          </a:bodyPr>
          <a:lstStyle/>
          <a:p>
            <a:r>
              <a:rPr lang="nl-NL" sz="4000" dirty="0">
                <a:solidFill>
                  <a:srgbClr val="FF0000"/>
                </a:solidFill>
              </a:rPr>
              <a:t>Acuut: roodvuilen</a:t>
            </a:r>
          </a:p>
          <a:p>
            <a:pPr lvl="1"/>
            <a:r>
              <a:rPr lang="nl-NL" sz="3600" dirty="0"/>
              <a:t>Meestal binnen 10 dagen</a:t>
            </a:r>
          </a:p>
          <a:p>
            <a:pPr lvl="1"/>
            <a:r>
              <a:rPr lang="nl-NL" sz="3600" dirty="0"/>
              <a:t>Koe is ziek!</a:t>
            </a:r>
          </a:p>
          <a:p>
            <a:pPr lvl="2"/>
            <a:r>
              <a:rPr lang="nl-NL" sz="2800" dirty="0"/>
              <a:t>Koorts, sloom, minder melk</a:t>
            </a:r>
          </a:p>
          <a:p>
            <a:r>
              <a:rPr lang="nl-NL" sz="4000" dirty="0">
                <a:solidFill>
                  <a:srgbClr val="FF0000"/>
                </a:solidFill>
              </a:rPr>
              <a:t>Chronisch: witvuilen</a:t>
            </a:r>
          </a:p>
          <a:p>
            <a:pPr lvl="1"/>
            <a:r>
              <a:rPr lang="nl-NL" sz="3600" dirty="0"/>
              <a:t>Meestal na twee weken</a:t>
            </a:r>
          </a:p>
        </p:txBody>
      </p:sp>
    </p:spTree>
    <p:extLst>
      <p:ext uri="{BB962C8B-B14F-4D97-AF65-F5344CB8AC3E}">
        <p14:creationId xmlns:p14="http://schemas.microsoft.com/office/powerpoint/2010/main" val="3873594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kween</a:t>
            </a:r>
          </a:p>
        </p:txBody>
      </p:sp>
      <p:sp>
        <p:nvSpPr>
          <p:cNvPr id="3" name="Tijdelijke aanduiding voor inhoud 2"/>
          <p:cNvSpPr>
            <a:spLocks noGrp="1"/>
          </p:cNvSpPr>
          <p:nvPr>
            <p:ph idx="1"/>
          </p:nvPr>
        </p:nvSpPr>
        <p:spPr/>
        <p:txBody>
          <a:bodyPr/>
          <a:lstStyle/>
          <a:p>
            <a:r>
              <a:rPr lang="nl-NL" sz="2800" dirty="0"/>
              <a:t>Vaarskalf van tweeling met stier</a:t>
            </a:r>
          </a:p>
          <a:p>
            <a:r>
              <a:rPr lang="nl-NL" sz="2800" dirty="0"/>
              <a:t>Niet vruchtbaar (ca. 95%)</a:t>
            </a:r>
          </a:p>
          <a:p>
            <a:endParaRPr lang="nl-N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384" y="2703486"/>
            <a:ext cx="5076056" cy="38070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7114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Vroegembryonale sterfte</a:t>
            </a:r>
          </a:p>
        </p:txBody>
      </p:sp>
      <p:sp>
        <p:nvSpPr>
          <p:cNvPr id="3" name="Tijdelijke aanduiding voor inhoud 2"/>
          <p:cNvSpPr>
            <a:spLocks noGrp="1"/>
          </p:cNvSpPr>
          <p:nvPr>
            <p:ph idx="1"/>
          </p:nvPr>
        </p:nvSpPr>
        <p:spPr/>
        <p:txBody>
          <a:bodyPr>
            <a:normAutofit/>
          </a:bodyPr>
          <a:lstStyle/>
          <a:p>
            <a:r>
              <a:rPr lang="nl-NL" sz="3600" dirty="0"/>
              <a:t>Probleem: koe wordt 3 weken na inseminatie weer tochtig</a:t>
            </a:r>
          </a:p>
          <a:p>
            <a:r>
              <a:rPr lang="nl-NL" sz="3600" dirty="0"/>
              <a:t>Gevolg: geel lichaam sterft af</a:t>
            </a:r>
          </a:p>
          <a:p>
            <a:r>
              <a:rPr lang="nl-NL" sz="3600" dirty="0"/>
              <a:t>Oorzaak: koorts, ziektekiemen</a:t>
            </a:r>
          </a:p>
          <a:p>
            <a:r>
              <a:rPr lang="nl-NL" sz="3600" dirty="0"/>
              <a:t>Oplossing: betere </a:t>
            </a:r>
            <a:r>
              <a:rPr lang="nl-NL" sz="3600" dirty="0" err="1"/>
              <a:t>hygiene</a:t>
            </a:r>
            <a:r>
              <a:rPr lang="nl-NL" sz="3600" dirty="0"/>
              <a:t>, bij volgende keer tochtig spuiten, ziektes uitbannen</a:t>
            </a:r>
          </a:p>
        </p:txBody>
      </p:sp>
    </p:spTree>
    <p:extLst>
      <p:ext uri="{BB962C8B-B14F-4D97-AF65-F5344CB8AC3E}">
        <p14:creationId xmlns:p14="http://schemas.microsoft.com/office/powerpoint/2010/main" val="3896537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Verwerpen</a:t>
            </a:r>
          </a:p>
        </p:txBody>
      </p:sp>
      <p:sp>
        <p:nvSpPr>
          <p:cNvPr id="3" name="Tijdelijke aanduiding voor inhoud 2"/>
          <p:cNvSpPr>
            <a:spLocks noGrp="1"/>
          </p:cNvSpPr>
          <p:nvPr>
            <p:ph sz="half" idx="1"/>
          </p:nvPr>
        </p:nvSpPr>
        <p:spPr/>
        <p:txBody>
          <a:bodyPr>
            <a:normAutofit/>
          </a:bodyPr>
          <a:lstStyle/>
          <a:p>
            <a:r>
              <a:rPr lang="nl-NL" sz="2800" dirty="0" err="1"/>
              <a:t>Neospora</a:t>
            </a:r>
            <a:endParaRPr lang="nl-NL" sz="2800" dirty="0"/>
          </a:p>
          <a:p>
            <a:r>
              <a:rPr lang="nl-NL" sz="2800" dirty="0"/>
              <a:t>A. </a:t>
            </a:r>
            <a:r>
              <a:rPr lang="nl-NL" sz="2800" dirty="0" err="1"/>
              <a:t>pyogenens</a:t>
            </a:r>
            <a:endParaRPr lang="nl-NL" sz="2800" dirty="0"/>
          </a:p>
          <a:p>
            <a:r>
              <a:rPr lang="nl-NL" sz="2800" dirty="0"/>
              <a:t>Aangeboren afwijkingen</a:t>
            </a:r>
          </a:p>
          <a:p>
            <a:r>
              <a:rPr lang="nl-NL" sz="2800" dirty="0"/>
              <a:t>Salmonella</a:t>
            </a:r>
          </a:p>
          <a:p>
            <a:r>
              <a:rPr lang="nl-NL" sz="2800" dirty="0"/>
              <a:t>BVD </a:t>
            </a:r>
          </a:p>
          <a:p>
            <a:r>
              <a:rPr lang="nl-NL" sz="2800" dirty="0"/>
              <a:t>IBR </a:t>
            </a:r>
          </a:p>
          <a:p>
            <a:r>
              <a:rPr lang="nl-NL" sz="2800" dirty="0"/>
              <a:t>Listeria</a:t>
            </a:r>
          </a:p>
        </p:txBody>
      </p:sp>
      <p:sp>
        <p:nvSpPr>
          <p:cNvPr id="5" name="Tijdelijke aanduiding voor inhoud 4"/>
          <p:cNvSpPr>
            <a:spLocks noGrp="1"/>
          </p:cNvSpPr>
          <p:nvPr>
            <p:ph sz="half" idx="2"/>
          </p:nvPr>
        </p:nvSpPr>
        <p:spPr/>
        <p:txBody>
          <a:bodyPr>
            <a:normAutofit/>
          </a:bodyPr>
          <a:lstStyle/>
          <a:p>
            <a:r>
              <a:rPr lang="nl-NL" sz="2800" dirty="0"/>
              <a:t>Ontsteking nageboorte</a:t>
            </a:r>
          </a:p>
          <a:p>
            <a:r>
              <a:rPr lang="nl-NL" sz="2800" dirty="0"/>
              <a:t>Stress</a:t>
            </a:r>
          </a:p>
          <a:p>
            <a:r>
              <a:rPr lang="nl-NL" sz="2800" dirty="0"/>
              <a:t>Koorts</a:t>
            </a:r>
          </a:p>
          <a:p>
            <a:r>
              <a:rPr lang="nl-NL" sz="2800" dirty="0"/>
              <a:t>Trauma</a:t>
            </a:r>
          </a:p>
          <a:p>
            <a:r>
              <a:rPr lang="nl-NL" sz="2800" dirty="0"/>
              <a:t>Giftige stoffen (medicijnen)</a:t>
            </a:r>
          </a:p>
          <a:p>
            <a:r>
              <a:rPr lang="nl-NL" sz="2800" dirty="0"/>
              <a:t>Vitamine- en mineralengebrek</a:t>
            </a:r>
          </a:p>
          <a:p>
            <a:endParaRPr lang="nl-N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4764" y="136432"/>
            <a:ext cx="2543175" cy="1905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801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Herhaling</a:t>
            </a:r>
          </a:p>
        </p:txBody>
      </p:sp>
      <p:sp>
        <p:nvSpPr>
          <p:cNvPr id="3" name="Tijdelijke aanduiding voor inhoud 2"/>
          <p:cNvSpPr>
            <a:spLocks noGrp="1"/>
          </p:cNvSpPr>
          <p:nvPr>
            <p:ph idx="1"/>
          </p:nvPr>
        </p:nvSpPr>
        <p:spPr/>
        <p:txBody>
          <a:bodyPr>
            <a:normAutofit/>
          </a:bodyPr>
          <a:lstStyle/>
          <a:p>
            <a:r>
              <a:rPr lang="nl-NL" sz="3200" dirty="0"/>
              <a:t>Wat is een hormoon?</a:t>
            </a:r>
          </a:p>
          <a:p>
            <a:r>
              <a:rPr lang="nl-NL" sz="3200" dirty="0"/>
              <a:t>Hormonen stier?</a:t>
            </a:r>
          </a:p>
          <a:p>
            <a:r>
              <a:rPr lang="nl-NL" sz="3200" dirty="0"/>
              <a:t>Hormonen koe?</a:t>
            </a:r>
          </a:p>
        </p:txBody>
      </p:sp>
    </p:spTree>
    <p:extLst>
      <p:ext uri="{BB962C8B-B14F-4D97-AF65-F5344CB8AC3E}">
        <p14:creationId xmlns:p14="http://schemas.microsoft.com/office/powerpoint/2010/main" val="305309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verwerpen</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6769" y="1613225"/>
            <a:ext cx="9154205" cy="5149241"/>
          </a:xfrm>
          <a:prstGeom prst="rect">
            <a:avLst/>
          </a:prstGeom>
          <a:ln>
            <a:noFill/>
          </a:ln>
          <a:effectLst>
            <a:softEdge rad="112500"/>
          </a:effectLst>
        </p:spPr>
      </p:pic>
    </p:spTree>
    <p:extLst>
      <p:ext uri="{BB962C8B-B14F-4D97-AF65-F5344CB8AC3E}">
        <p14:creationId xmlns:p14="http://schemas.microsoft.com/office/powerpoint/2010/main" val="1451961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6686"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3184" y="3893186"/>
            <a:ext cx="2675801" cy="2835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el 3"/>
          <p:cNvSpPr>
            <a:spLocks noGrp="1"/>
          </p:cNvSpPr>
          <p:nvPr>
            <p:ph type="title"/>
          </p:nvPr>
        </p:nvSpPr>
        <p:spPr>
          <a:xfrm>
            <a:off x="2063552" y="404664"/>
            <a:ext cx="2398911" cy="1143000"/>
          </a:xfrm>
        </p:spPr>
        <p:txBody>
          <a:bodyPr/>
          <a:lstStyle/>
          <a:p>
            <a:r>
              <a:rPr lang="nl-NL" b="1" dirty="0" err="1">
                <a:solidFill>
                  <a:schemeClr val="bg1"/>
                </a:solidFill>
                <a:effectLst>
                  <a:outerShdw blurRad="38100" dist="38100" dir="2700000" algn="tl">
                    <a:srgbClr val="000000">
                      <a:alpha val="43137"/>
                    </a:srgbClr>
                  </a:outerShdw>
                </a:effectLst>
              </a:rPr>
              <a:t>Prolaps</a:t>
            </a:r>
            <a:endParaRPr lang="nl-NL" b="1" dirty="0">
              <a:solidFill>
                <a:schemeClr val="bg1"/>
              </a:solidFill>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898" y="4622468"/>
            <a:ext cx="2654147" cy="1872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294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Stier</a:t>
            </a:r>
          </a:p>
        </p:txBody>
      </p:sp>
      <p:sp>
        <p:nvSpPr>
          <p:cNvPr id="3" name="Tijdelijke aanduiding voor inhoud 2"/>
          <p:cNvSpPr>
            <a:spLocks noGrp="1"/>
          </p:cNvSpPr>
          <p:nvPr>
            <p:ph idx="1"/>
          </p:nvPr>
        </p:nvSpPr>
        <p:spPr/>
        <p:txBody>
          <a:bodyPr>
            <a:normAutofit fontScale="92500" lnSpcReduction="10000"/>
          </a:bodyPr>
          <a:lstStyle/>
          <a:p>
            <a:r>
              <a:rPr lang="nl-NL" sz="2800" dirty="0"/>
              <a:t>Hypofyse produceert Luteïniserend Hormoon (LH) en Follikel Stimulerend Hormoon (FSH)</a:t>
            </a:r>
          </a:p>
          <a:p>
            <a:r>
              <a:rPr lang="nl-NL" sz="2800" dirty="0"/>
              <a:t>LH</a:t>
            </a:r>
          </a:p>
          <a:p>
            <a:pPr lvl="1"/>
            <a:r>
              <a:rPr lang="nl-NL" sz="2400" dirty="0"/>
              <a:t>Zet </a:t>
            </a:r>
            <a:r>
              <a:rPr lang="nl-NL" sz="2400" dirty="0" err="1"/>
              <a:t>Leydigcellen</a:t>
            </a:r>
            <a:r>
              <a:rPr lang="nl-NL" sz="2400" dirty="0"/>
              <a:t> (zitten tussen de testisbuisjes) aan tot productie van testosteron</a:t>
            </a:r>
          </a:p>
          <a:p>
            <a:r>
              <a:rPr lang="nl-NL" sz="2800" dirty="0"/>
              <a:t>FSH</a:t>
            </a:r>
          </a:p>
          <a:p>
            <a:pPr lvl="1"/>
            <a:r>
              <a:rPr lang="nl-NL" sz="2400" dirty="0"/>
              <a:t>Samen met testosteron gaan </a:t>
            </a:r>
            <a:r>
              <a:rPr lang="nl-NL" sz="2400" dirty="0" err="1"/>
              <a:t>oercellen</a:t>
            </a:r>
            <a:r>
              <a:rPr lang="nl-NL" sz="2400" dirty="0"/>
              <a:t> zich delen en spermatozoïden vormen</a:t>
            </a:r>
          </a:p>
          <a:p>
            <a:r>
              <a:rPr lang="nl-NL" sz="2800" dirty="0"/>
              <a:t>Testosteron</a:t>
            </a:r>
          </a:p>
          <a:p>
            <a:pPr lvl="1"/>
            <a:r>
              <a:rPr lang="nl-NL" sz="2400" dirty="0"/>
              <a:t>Secundaire geslachtskenmerken (grove lichaamsbouw, korte, stevig nek, horens en benen worden langer)</a:t>
            </a:r>
          </a:p>
          <a:p>
            <a:pPr lvl="1"/>
            <a:r>
              <a:rPr lang="nl-NL" sz="2400" dirty="0"/>
              <a:t>Geslachtsdrift </a:t>
            </a:r>
          </a:p>
        </p:txBody>
      </p:sp>
    </p:spTree>
    <p:extLst>
      <p:ext uri="{BB962C8B-B14F-4D97-AF65-F5344CB8AC3E}">
        <p14:creationId xmlns:p14="http://schemas.microsoft.com/office/powerpoint/2010/main" val="3782606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8" y="305816"/>
            <a:ext cx="9720072" cy="1499616"/>
          </a:xfrm>
        </p:spPr>
        <p:txBody>
          <a:bodyPr/>
          <a:lstStyle/>
          <a:p>
            <a:r>
              <a:rPr lang="nl-NL" dirty="0" err="1"/>
              <a:t>KOe</a:t>
            </a:r>
            <a:endParaRPr lang="nl-NL" dirty="0"/>
          </a:p>
        </p:txBody>
      </p:sp>
      <p:graphicFrame>
        <p:nvGraphicFramePr>
          <p:cNvPr id="4" name="Tijdelijke aanduiding voor inhoud 3"/>
          <p:cNvGraphicFramePr>
            <a:graphicFrameLocks noGrp="1"/>
          </p:cNvGraphicFramePr>
          <p:nvPr>
            <p:ph idx="1"/>
            <p:extLst/>
          </p:nvPr>
        </p:nvGraphicFramePr>
        <p:xfrm>
          <a:off x="825500" y="1322832"/>
          <a:ext cx="10668000" cy="5236971"/>
        </p:xfrm>
        <a:graphic>
          <a:graphicData uri="http://schemas.openxmlformats.org/drawingml/2006/table">
            <a:tbl>
              <a:tblPr firstRow="1" bandRow="1">
                <a:tableStyleId>{5C22544A-7EE6-4342-B048-85BDC9FD1C3A}</a:tableStyleId>
              </a:tblPr>
              <a:tblGrid>
                <a:gridCol w="3905838">
                  <a:extLst>
                    <a:ext uri="{9D8B030D-6E8A-4147-A177-3AD203B41FA5}">
                      <a16:colId xmlns:a16="http://schemas.microsoft.com/office/drawing/2014/main" val="303350563"/>
                    </a:ext>
                  </a:extLst>
                </a:gridCol>
                <a:gridCol w="3180613">
                  <a:extLst>
                    <a:ext uri="{9D8B030D-6E8A-4147-A177-3AD203B41FA5}">
                      <a16:colId xmlns:a16="http://schemas.microsoft.com/office/drawing/2014/main" val="2897564047"/>
                    </a:ext>
                  </a:extLst>
                </a:gridCol>
                <a:gridCol w="3581549">
                  <a:extLst>
                    <a:ext uri="{9D8B030D-6E8A-4147-A177-3AD203B41FA5}">
                      <a16:colId xmlns:a16="http://schemas.microsoft.com/office/drawing/2014/main" val="627366537"/>
                    </a:ext>
                  </a:extLst>
                </a:gridCol>
              </a:tblGrid>
              <a:tr h="381155">
                <a:tc>
                  <a:txBody>
                    <a:bodyPr/>
                    <a:lstStyle/>
                    <a:p>
                      <a:r>
                        <a:rPr lang="nl-NL" dirty="0"/>
                        <a:t>HORMOON</a:t>
                      </a:r>
                    </a:p>
                  </a:txBody>
                  <a:tcPr/>
                </a:tc>
                <a:tc>
                  <a:txBody>
                    <a:bodyPr/>
                    <a:lstStyle/>
                    <a:p>
                      <a:r>
                        <a:rPr lang="nl-NL" dirty="0"/>
                        <a:t>PLAATS</a:t>
                      </a:r>
                      <a:r>
                        <a:rPr lang="nl-NL" baseline="0" dirty="0"/>
                        <a:t> VAN ONTSTAAN</a:t>
                      </a:r>
                      <a:endParaRPr lang="nl-NL" dirty="0"/>
                    </a:p>
                  </a:txBody>
                  <a:tcPr/>
                </a:tc>
                <a:tc>
                  <a:txBody>
                    <a:bodyPr/>
                    <a:lstStyle/>
                    <a:p>
                      <a:r>
                        <a:rPr lang="nl-NL" dirty="0"/>
                        <a:t>WERKING</a:t>
                      </a:r>
                    </a:p>
                  </a:txBody>
                  <a:tcPr/>
                </a:tc>
                <a:extLst>
                  <a:ext uri="{0D108BD9-81ED-4DB2-BD59-A6C34878D82A}">
                    <a16:rowId xmlns:a16="http://schemas.microsoft.com/office/drawing/2014/main" val="605580576"/>
                  </a:ext>
                </a:extLst>
              </a:tr>
              <a:tr h="407262">
                <a:tc>
                  <a:txBody>
                    <a:bodyPr/>
                    <a:lstStyle/>
                    <a:p>
                      <a:r>
                        <a:rPr lang="nl-NL" sz="2000" dirty="0"/>
                        <a:t>Follikel Stimulerend</a:t>
                      </a:r>
                      <a:r>
                        <a:rPr lang="nl-NL" sz="2000" baseline="0" dirty="0"/>
                        <a:t> Hormoon (FSH)</a:t>
                      </a:r>
                      <a:endParaRPr lang="nl-NL" sz="2000" dirty="0"/>
                    </a:p>
                  </a:txBody>
                  <a:tcPr/>
                </a:tc>
                <a:tc>
                  <a:txBody>
                    <a:bodyPr/>
                    <a:lstStyle/>
                    <a:p>
                      <a:r>
                        <a:rPr lang="nl-NL" sz="2000" dirty="0"/>
                        <a:t>Hypofyse</a:t>
                      </a:r>
                    </a:p>
                  </a:txBody>
                  <a:tcPr/>
                </a:tc>
                <a:tc>
                  <a:txBody>
                    <a:bodyPr/>
                    <a:lstStyle/>
                    <a:p>
                      <a:r>
                        <a:rPr lang="nl-NL" sz="2000" dirty="0"/>
                        <a:t>Ontwikkeling van follikels</a:t>
                      </a:r>
                    </a:p>
                  </a:txBody>
                  <a:tcPr/>
                </a:tc>
                <a:extLst>
                  <a:ext uri="{0D108BD9-81ED-4DB2-BD59-A6C34878D82A}">
                    <a16:rowId xmlns:a16="http://schemas.microsoft.com/office/drawing/2014/main" val="606216145"/>
                  </a:ext>
                </a:extLst>
              </a:tr>
              <a:tr h="407262">
                <a:tc>
                  <a:txBody>
                    <a:bodyPr/>
                    <a:lstStyle/>
                    <a:p>
                      <a:r>
                        <a:rPr lang="nl-NL" sz="2000" dirty="0"/>
                        <a:t>Luteïniserend hormoon</a:t>
                      </a:r>
                      <a:r>
                        <a:rPr lang="nl-NL" sz="2000" baseline="0" dirty="0"/>
                        <a:t> (LH)</a:t>
                      </a:r>
                      <a:endParaRPr lang="nl-NL" sz="2000" dirty="0"/>
                    </a:p>
                  </a:txBody>
                  <a:tcPr/>
                </a:tc>
                <a:tc>
                  <a:txBody>
                    <a:bodyPr/>
                    <a:lstStyle/>
                    <a:p>
                      <a:r>
                        <a:rPr lang="nl-NL" sz="2000" dirty="0"/>
                        <a:t>Hypofyse</a:t>
                      </a:r>
                    </a:p>
                  </a:txBody>
                  <a:tcPr/>
                </a:tc>
                <a:tc>
                  <a:txBody>
                    <a:bodyPr/>
                    <a:lstStyle/>
                    <a:p>
                      <a:r>
                        <a:rPr lang="nl-NL" sz="2000" dirty="0"/>
                        <a:t>Eisprong, vorming</a:t>
                      </a:r>
                      <a:r>
                        <a:rPr lang="nl-NL" sz="2000" baseline="0" dirty="0"/>
                        <a:t> gele lichaam</a:t>
                      </a:r>
                      <a:endParaRPr lang="nl-NL" sz="2000" dirty="0"/>
                    </a:p>
                  </a:txBody>
                  <a:tcPr/>
                </a:tc>
                <a:extLst>
                  <a:ext uri="{0D108BD9-81ED-4DB2-BD59-A6C34878D82A}">
                    <a16:rowId xmlns:a16="http://schemas.microsoft.com/office/drawing/2014/main" val="1167759332"/>
                  </a:ext>
                </a:extLst>
              </a:tr>
              <a:tr h="1660376">
                <a:tc>
                  <a:txBody>
                    <a:bodyPr/>
                    <a:lstStyle/>
                    <a:p>
                      <a:r>
                        <a:rPr lang="nl-NL" sz="2000" dirty="0"/>
                        <a:t>Tochtigheidshormoon (oestrogeen)</a:t>
                      </a:r>
                    </a:p>
                  </a:txBody>
                  <a:tcPr/>
                </a:tc>
                <a:tc>
                  <a:txBody>
                    <a:bodyPr/>
                    <a:lstStyle/>
                    <a:p>
                      <a:r>
                        <a:rPr lang="nl-NL" sz="2000" dirty="0"/>
                        <a:t>Wand van </a:t>
                      </a:r>
                      <a:r>
                        <a:rPr lang="nl-NL" sz="2000" dirty="0" err="1"/>
                        <a:t>eiblaasje</a:t>
                      </a:r>
                      <a:r>
                        <a:rPr lang="nl-NL" sz="2000" baseline="0" dirty="0"/>
                        <a:t> (follikel)</a:t>
                      </a:r>
                      <a:endParaRPr lang="nl-NL" sz="2000" dirty="0"/>
                    </a:p>
                  </a:txBody>
                  <a:tcPr/>
                </a:tc>
                <a:tc>
                  <a:txBody>
                    <a:bodyPr/>
                    <a:lstStyle/>
                    <a:p>
                      <a:r>
                        <a:rPr lang="nl-NL" sz="2000" dirty="0"/>
                        <a:t>Secundaire geslachtskenmerken</a:t>
                      </a:r>
                    </a:p>
                    <a:p>
                      <a:r>
                        <a:rPr lang="nl-NL" sz="2000" dirty="0"/>
                        <a:t>Tochtigheidsverschijnselen</a:t>
                      </a:r>
                    </a:p>
                    <a:p>
                      <a:r>
                        <a:rPr lang="nl-NL" sz="2000" dirty="0"/>
                        <a:t>Baarmoeder klaarmaken voor bevruchting</a:t>
                      </a:r>
                    </a:p>
                    <a:p>
                      <a:r>
                        <a:rPr lang="nl-NL" sz="2000" dirty="0"/>
                        <a:t>Uitdrijvingsfase</a:t>
                      </a:r>
                      <a:r>
                        <a:rPr lang="nl-NL" sz="2000" baseline="0" dirty="0"/>
                        <a:t> bij afkalven</a:t>
                      </a:r>
                      <a:endParaRPr lang="nl-NL" sz="2000" dirty="0"/>
                    </a:p>
                  </a:txBody>
                  <a:tcPr/>
                </a:tc>
                <a:extLst>
                  <a:ext uri="{0D108BD9-81ED-4DB2-BD59-A6C34878D82A}">
                    <a16:rowId xmlns:a16="http://schemas.microsoft.com/office/drawing/2014/main" val="1967151380"/>
                  </a:ext>
                </a:extLst>
              </a:tr>
              <a:tr h="1033819">
                <a:tc>
                  <a:txBody>
                    <a:bodyPr/>
                    <a:lstStyle/>
                    <a:p>
                      <a:r>
                        <a:rPr lang="nl-NL" sz="2000" dirty="0" err="1"/>
                        <a:t>Drachtigheidshormoon</a:t>
                      </a:r>
                      <a:r>
                        <a:rPr lang="nl-NL" sz="2000" dirty="0"/>
                        <a:t> (progesteron)</a:t>
                      </a:r>
                    </a:p>
                  </a:txBody>
                  <a:tcPr/>
                </a:tc>
                <a:tc>
                  <a:txBody>
                    <a:bodyPr/>
                    <a:lstStyle/>
                    <a:p>
                      <a:r>
                        <a:rPr lang="nl-NL" sz="2000" dirty="0"/>
                        <a:t>Gele</a:t>
                      </a:r>
                      <a:r>
                        <a:rPr lang="nl-NL" sz="2000" baseline="0" dirty="0"/>
                        <a:t> lichaam</a:t>
                      </a:r>
                      <a:endParaRPr lang="nl-NL" sz="2000" dirty="0"/>
                    </a:p>
                  </a:txBody>
                  <a:tcPr/>
                </a:tc>
                <a:tc>
                  <a:txBody>
                    <a:bodyPr/>
                    <a:lstStyle/>
                    <a:p>
                      <a:r>
                        <a:rPr lang="nl-NL" sz="2000" dirty="0" err="1"/>
                        <a:t>Drachtigheid</a:t>
                      </a:r>
                      <a:r>
                        <a:rPr lang="nl-NL" sz="2000" dirty="0"/>
                        <a:t> in stand houden</a:t>
                      </a:r>
                    </a:p>
                    <a:p>
                      <a:r>
                        <a:rPr lang="nl-NL" sz="2000" dirty="0"/>
                        <a:t>Rem op hypofyse;</a:t>
                      </a:r>
                      <a:r>
                        <a:rPr lang="nl-NL" sz="2000" baseline="0" dirty="0"/>
                        <a:t> afgifte FSH/LH</a:t>
                      </a:r>
                      <a:endParaRPr lang="nl-NL" sz="2000" dirty="0"/>
                    </a:p>
                  </a:txBody>
                  <a:tcPr/>
                </a:tc>
                <a:extLst>
                  <a:ext uri="{0D108BD9-81ED-4DB2-BD59-A6C34878D82A}">
                    <a16:rowId xmlns:a16="http://schemas.microsoft.com/office/drawing/2014/main" val="3074806131"/>
                  </a:ext>
                </a:extLst>
              </a:tr>
              <a:tr h="1347097">
                <a:tc>
                  <a:txBody>
                    <a:bodyPr/>
                    <a:lstStyle/>
                    <a:p>
                      <a:r>
                        <a:rPr lang="nl-NL" sz="2000" dirty="0"/>
                        <a:t>Prostaglandine</a:t>
                      </a:r>
                    </a:p>
                  </a:txBody>
                  <a:tcPr/>
                </a:tc>
                <a:tc>
                  <a:txBody>
                    <a:bodyPr/>
                    <a:lstStyle/>
                    <a:p>
                      <a:r>
                        <a:rPr lang="nl-NL" sz="2000" dirty="0"/>
                        <a:t>Baarmoederwand</a:t>
                      </a:r>
                    </a:p>
                  </a:txBody>
                  <a:tcPr/>
                </a:tc>
                <a:tc>
                  <a:txBody>
                    <a:bodyPr/>
                    <a:lstStyle/>
                    <a:p>
                      <a:r>
                        <a:rPr lang="nl-NL" sz="2000" dirty="0"/>
                        <a:t>Gele lichaam doen verdwijnen</a:t>
                      </a:r>
                    </a:p>
                    <a:p>
                      <a:r>
                        <a:rPr lang="nl-NL" sz="2000" dirty="0"/>
                        <a:t>Bevordert</a:t>
                      </a:r>
                      <a:r>
                        <a:rPr lang="nl-NL" sz="2000" baseline="0" dirty="0"/>
                        <a:t> het leegmaken van baarmoeder bij bijv. baarmoederontsteking</a:t>
                      </a:r>
                      <a:endParaRPr lang="nl-NL" sz="2000" dirty="0"/>
                    </a:p>
                  </a:txBody>
                  <a:tcPr/>
                </a:tc>
                <a:extLst>
                  <a:ext uri="{0D108BD9-81ED-4DB2-BD59-A6C34878D82A}">
                    <a16:rowId xmlns:a16="http://schemas.microsoft.com/office/drawing/2014/main" val="2054405775"/>
                  </a:ext>
                </a:extLst>
              </a:tr>
            </a:tbl>
          </a:graphicData>
        </a:graphic>
      </p:graphicFrame>
    </p:spTree>
    <p:extLst>
      <p:ext uri="{BB962C8B-B14F-4D97-AF65-F5344CB8AC3E}">
        <p14:creationId xmlns:p14="http://schemas.microsoft.com/office/powerpoint/2010/main" val="269587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Hormoonwerking</a:t>
            </a:r>
          </a:p>
        </p:txBody>
      </p:sp>
      <p:sp>
        <p:nvSpPr>
          <p:cNvPr id="3" name="Tijdelijke aanduiding voor inhoud 2"/>
          <p:cNvSpPr>
            <a:spLocks noGrp="1"/>
          </p:cNvSpPr>
          <p:nvPr>
            <p:ph idx="1"/>
          </p:nvPr>
        </p:nvSpPr>
        <p:spPr>
          <a:xfrm>
            <a:off x="1024128" y="1924334"/>
            <a:ext cx="9720073" cy="4535151"/>
          </a:xfrm>
        </p:spPr>
        <p:txBody>
          <a:bodyPr>
            <a:normAutofit lnSpcReduction="10000"/>
          </a:bodyPr>
          <a:lstStyle/>
          <a:p>
            <a:r>
              <a:rPr lang="nl-NL" sz="2400" dirty="0"/>
              <a:t>In de eierstokken van een pasgeboren kalf zijn al duizenden </a:t>
            </a:r>
            <a:r>
              <a:rPr lang="nl-NL" sz="2400" dirty="0">
                <a:solidFill>
                  <a:srgbClr val="FF0000"/>
                </a:solidFill>
              </a:rPr>
              <a:t>oer-eicellen</a:t>
            </a:r>
            <a:r>
              <a:rPr lang="nl-NL" sz="2400" dirty="0"/>
              <a:t> aanwezig.</a:t>
            </a:r>
          </a:p>
          <a:p>
            <a:r>
              <a:rPr lang="nl-NL" sz="2400" dirty="0"/>
              <a:t>Als het dier geslachtsrijp wordt, gaat de </a:t>
            </a:r>
            <a:r>
              <a:rPr lang="nl-NL" sz="2400" dirty="0">
                <a:solidFill>
                  <a:srgbClr val="FF0000"/>
                </a:solidFill>
              </a:rPr>
              <a:t>hypofyse</a:t>
            </a:r>
            <a:r>
              <a:rPr lang="nl-NL" sz="2400" dirty="0"/>
              <a:t> (hersenaanhangsel) het </a:t>
            </a:r>
            <a:r>
              <a:rPr lang="nl-NL" sz="2400" dirty="0">
                <a:solidFill>
                  <a:srgbClr val="FF0000"/>
                </a:solidFill>
              </a:rPr>
              <a:t>Follikel Stimulerend Hormoon </a:t>
            </a:r>
            <a:r>
              <a:rPr lang="nl-NL" sz="2400" dirty="0"/>
              <a:t>(FSH) produceren. Dit hormoon prikkelt de eierstokken om één, soms twee, oer-eicellen d.m.v. celdelingen te laten uitgroeien tot een </a:t>
            </a:r>
            <a:r>
              <a:rPr lang="nl-NL" sz="2400" dirty="0" err="1">
                <a:solidFill>
                  <a:srgbClr val="FF0000"/>
                </a:solidFill>
              </a:rPr>
              <a:t>Graafse</a:t>
            </a:r>
            <a:r>
              <a:rPr lang="nl-NL" sz="2400" dirty="0">
                <a:solidFill>
                  <a:srgbClr val="FF0000"/>
                </a:solidFill>
              </a:rPr>
              <a:t> blaasje</a:t>
            </a:r>
            <a:r>
              <a:rPr lang="nl-NL" sz="2400" dirty="0"/>
              <a:t>.</a:t>
            </a:r>
          </a:p>
          <a:p>
            <a:r>
              <a:rPr lang="nl-NL" sz="2400" dirty="0"/>
              <a:t>Dit blaasje produceert het tochtigheidshormoon (</a:t>
            </a:r>
            <a:r>
              <a:rPr lang="nl-NL" sz="2400" dirty="0">
                <a:solidFill>
                  <a:srgbClr val="FF0000"/>
                </a:solidFill>
              </a:rPr>
              <a:t>oestrogeen</a:t>
            </a:r>
            <a:r>
              <a:rPr lang="nl-NL" sz="2400" dirty="0"/>
              <a:t>), waardoor het dier </a:t>
            </a:r>
            <a:r>
              <a:rPr lang="nl-NL" sz="2400" dirty="0">
                <a:solidFill>
                  <a:srgbClr val="FF0000"/>
                </a:solidFill>
              </a:rPr>
              <a:t>secundaire geslachtskenmerken </a:t>
            </a:r>
            <a:r>
              <a:rPr lang="nl-NL" sz="2400" dirty="0"/>
              <a:t>gaat vertonen en de baarmoeder in gereed brengt voor een eventuele </a:t>
            </a:r>
            <a:r>
              <a:rPr lang="nl-NL" sz="2400" dirty="0" err="1"/>
              <a:t>drachtigheid</a:t>
            </a:r>
            <a:r>
              <a:rPr lang="nl-NL" sz="2400" dirty="0"/>
              <a:t>.</a:t>
            </a:r>
          </a:p>
          <a:p>
            <a:r>
              <a:rPr lang="nl-NL" sz="2400" dirty="0"/>
              <a:t>De koe wordt </a:t>
            </a:r>
            <a:r>
              <a:rPr lang="nl-NL" sz="2400" dirty="0">
                <a:solidFill>
                  <a:srgbClr val="FF0000"/>
                </a:solidFill>
              </a:rPr>
              <a:t>tochtig</a:t>
            </a:r>
            <a:r>
              <a:rPr lang="nl-NL" sz="2400" dirty="0"/>
              <a:t>: dat wil zeggen dat ze alleen in deze periode een paring toelaat. De tochtigheid wordt opgewekt doordat bij het stukspringen van het </a:t>
            </a:r>
            <a:r>
              <a:rPr lang="nl-NL" sz="2400" dirty="0" err="1"/>
              <a:t>Graafse</a:t>
            </a:r>
            <a:r>
              <a:rPr lang="nl-NL" sz="2400" dirty="0"/>
              <a:t> blaasje plotseling een grote hoeveelheid oestrogeen in het bloed terechtkomt.</a:t>
            </a:r>
          </a:p>
        </p:txBody>
      </p:sp>
    </p:spTree>
    <p:extLst>
      <p:ext uri="{BB962C8B-B14F-4D97-AF65-F5344CB8AC3E}">
        <p14:creationId xmlns:p14="http://schemas.microsoft.com/office/powerpoint/2010/main" val="3622512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Hormoonwerking</a:t>
            </a:r>
          </a:p>
        </p:txBody>
      </p:sp>
      <p:sp>
        <p:nvSpPr>
          <p:cNvPr id="3" name="Tijdelijke aanduiding voor inhoud 2"/>
          <p:cNvSpPr>
            <a:spLocks noGrp="1"/>
          </p:cNvSpPr>
          <p:nvPr>
            <p:ph idx="1"/>
          </p:nvPr>
        </p:nvSpPr>
        <p:spPr>
          <a:xfrm>
            <a:off x="1024128" y="1910687"/>
            <a:ext cx="9720073" cy="4744113"/>
          </a:xfrm>
        </p:spPr>
        <p:txBody>
          <a:bodyPr>
            <a:normAutofit lnSpcReduction="10000"/>
          </a:bodyPr>
          <a:lstStyle/>
          <a:p>
            <a:r>
              <a:rPr lang="nl-NL" sz="2400" dirty="0"/>
              <a:t>Nadat de eicel het Graafs blaasje en de eierstok heeft verlaten en in de trompet van de eileider is aangekomen, gaat de hypofyse het </a:t>
            </a:r>
            <a:r>
              <a:rPr lang="nl-NL" sz="2400" dirty="0">
                <a:solidFill>
                  <a:srgbClr val="FF0000"/>
                </a:solidFill>
              </a:rPr>
              <a:t>Luteïniserend Hormoon </a:t>
            </a:r>
            <a:r>
              <a:rPr lang="nl-NL" sz="2400" dirty="0"/>
              <a:t>(LH) produceren. De resten van het Graafs blaasje ontwikkelen zich onder invloed van LH tot het </a:t>
            </a:r>
            <a:r>
              <a:rPr lang="nl-NL" sz="2400" dirty="0">
                <a:solidFill>
                  <a:srgbClr val="FF0000"/>
                </a:solidFill>
              </a:rPr>
              <a:t>geel lichaam</a:t>
            </a:r>
            <a:r>
              <a:rPr lang="nl-NL" sz="2400" dirty="0"/>
              <a:t>. Het geel lichaam gaat het hormoon </a:t>
            </a:r>
            <a:r>
              <a:rPr lang="nl-NL" sz="2400" dirty="0">
                <a:solidFill>
                  <a:srgbClr val="FF0000"/>
                </a:solidFill>
              </a:rPr>
              <a:t>progesteron</a:t>
            </a:r>
            <a:r>
              <a:rPr lang="nl-NL" sz="2400" dirty="0"/>
              <a:t> aan het bloed afgeven, waardoor het baarmoederslijmvlies nog dikker wordt en de melkklieren zich beginnen te ontwikkelen. </a:t>
            </a:r>
          </a:p>
          <a:p>
            <a:r>
              <a:rPr lang="nl-NL" sz="2400" dirty="0"/>
              <a:t>De hypofyse maakt nu door de aanwezigheid van progesteron geen FSH meer, zodat er geen nieuwe eicel wordt ontwikkeld.</a:t>
            </a:r>
          </a:p>
          <a:p>
            <a:r>
              <a:rPr lang="nl-NL" sz="2400" dirty="0"/>
              <a:t>Als de eicel bevrucht wordt en zich tot embryo ontwikkeld, blijft het geel lichaam de hele dracht bestaan.</a:t>
            </a:r>
          </a:p>
          <a:p>
            <a:r>
              <a:rPr lang="nl-NL" sz="2400" dirty="0"/>
              <a:t>Rond dag 13 van de dracht checkt de baarmoederwand of er een embryo in de baarmoeder zit. Is dit niet het geval, dan krijgt het geel lichaam op dag 18 het teken om te verdwijnen.</a:t>
            </a:r>
          </a:p>
        </p:txBody>
      </p:sp>
    </p:spTree>
    <p:extLst>
      <p:ext uri="{BB962C8B-B14F-4D97-AF65-F5344CB8AC3E}">
        <p14:creationId xmlns:p14="http://schemas.microsoft.com/office/powerpoint/2010/main" val="1362157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1366325" y="0"/>
            <a:ext cx="8838066" cy="6858000"/>
          </a:xfrm>
          <a:prstGeom prst="rect">
            <a:avLst/>
          </a:prstGeom>
        </p:spPr>
      </p:pic>
    </p:spTree>
    <p:extLst>
      <p:ext uri="{BB962C8B-B14F-4D97-AF65-F5344CB8AC3E}">
        <p14:creationId xmlns:p14="http://schemas.microsoft.com/office/powerpoint/2010/main" val="294353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a:bodyPr>
          <a:lstStyle/>
          <a:p>
            <a:r>
              <a:rPr lang="nl-NL" sz="6000" b="1" dirty="0"/>
              <a:t>Dierlijke productie</a:t>
            </a:r>
          </a:p>
        </p:txBody>
      </p:sp>
      <p:sp>
        <p:nvSpPr>
          <p:cNvPr id="5" name="Ondertitel 4"/>
          <p:cNvSpPr>
            <a:spLocks noGrp="1"/>
          </p:cNvSpPr>
          <p:nvPr>
            <p:ph type="subTitle" idx="1"/>
          </p:nvPr>
        </p:nvSpPr>
        <p:spPr/>
        <p:txBody>
          <a:bodyPr>
            <a:normAutofit/>
          </a:bodyPr>
          <a:lstStyle/>
          <a:p>
            <a:r>
              <a:rPr lang="nl-NL" sz="3200" dirty="0"/>
              <a:t>Afwijkingen en aandoeningen</a:t>
            </a:r>
          </a:p>
        </p:txBody>
      </p:sp>
    </p:spTree>
    <p:extLst>
      <p:ext uri="{BB962C8B-B14F-4D97-AF65-F5344CB8AC3E}">
        <p14:creationId xmlns:p14="http://schemas.microsoft.com/office/powerpoint/2010/main" val="347976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Stier </a:t>
            </a:r>
          </a:p>
        </p:txBody>
      </p:sp>
      <p:sp>
        <p:nvSpPr>
          <p:cNvPr id="3" name="Tijdelijke aanduiding voor inhoud 2"/>
          <p:cNvSpPr>
            <a:spLocks noGrp="1"/>
          </p:cNvSpPr>
          <p:nvPr>
            <p:ph idx="1"/>
          </p:nvPr>
        </p:nvSpPr>
        <p:spPr/>
        <p:txBody>
          <a:bodyPr/>
          <a:lstStyle/>
          <a:p>
            <a:r>
              <a:rPr lang="nl-NL" sz="2800" dirty="0"/>
              <a:t>Ontbreken van één of beide testikels</a:t>
            </a:r>
          </a:p>
          <a:p>
            <a:pPr lvl="1"/>
            <a:r>
              <a:rPr lang="nl-NL" sz="2400" dirty="0"/>
              <a:t>Testikels worden aangelegd in de buikholte schuin achter en onder de nieren. Voor of kort na de geboorte zakken ze door het lieskanaal naar beneden in de scrotum. Eén of beide testikels kunnen achterwege blijven. </a:t>
            </a:r>
          </a:p>
          <a:p>
            <a:pPr lvl="1"/>
            <a:r>
              <a:rPr lang="nl-NL" sz="2400" dirty="0"/>
              <a:t>Beide testikels niet ingedaald: onvruchtbaar (temp. in buikholte is te hoog), testosteron wordt wel geproduceerd</a:t>
            </a:r>
          </a:p>
          <a:p>
            <a:pPr lvl="1"/>
            <a:r>
              <a:rPr lang="nl-NL" sz="2400" dirty="0"/>
              <a:t>Eén testikel niet ingedaald: vruchtbaar, maar niet voor fokkerij gebruiken </a:t>
            </a:r>
            <a:r>
              <a:rPr lang="nl-NL" sz="2400" dirty="0">
                <a:sym typeface="Wingdings" panose="05000000000000000000" pitchFamily="2" charset="2"/>
              </a:rPr>
              <a:t> afwijking is erfelijk</a:t>
            </a:r>
            <a:endParaRPr lang="nl-NL" sz="2400" dirty="0"/>
          </a:p>
          <a:p>
            <a:endParaRPr lang="nl-NL"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885484" y="60769"/>
            <a:ext cx="3121211" cy="2750670"/>
          </a:xfrm>
          <a:prstGeom prst="rect">
            <a:avLst/>
          </a:prstGeom>
        </p:spPr>
      </p:pic>
      <p:sp>
        <p:nvSpPr>
          <p:cNvPr id="5" name="Line 7"/>
          <p:cNvSpPr>
            <a:spLocks noChangeShapeType="1"/>
          </p:cNvSpPr>
          <p:nvPr/>
        </p:nvSpPr>
        <p:spPr bwMode="auto">
          <a:xfrm flipV="1">
            <a:off x="9198589" y="1374205"/>
            <a:ext cx="1054055" cy="345412"/>
          </a:xfrm>
          <a:prstGeom prst="line">
            <a:avLst/>
          </a:prstGeom>
          <a:noFill/>
          <a:ln w="38100">
            <a:solidFill>
              <a:srgbClr val="3366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 name="Line 6"/>
          <p:cNvSpPr>
            <a:spLocks noChangeShapeType="1"/>
          </p:cNvSpPr>
          <p:nvPr/>
        </p:nvSpPr>
        <p:spPr bwMode="auto">
          <a:xfrm flipH="1">
            <a:off x="10511955" y="2101758"/>
            <a:ext cx="1088643" cy="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dirty="0"/>
          </a:p>
        </p:txBody>
      </p:sp>
    </p:spTree>
    <p:extLst>
      <p:ext uri="{BB962C8B-B14F-4D97-AF65-F5344CB8AC3E}">
        <p14:creationId xmlns:p14="http://schemas.microsoft.com/office/powerpoint/2010/main" val="23944461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893</Words>
  <Application>Microsoft Office PowerPoint</Application>
  <PresentationFormat>Breedbeeld</PresentationFormat>
  <Paragraphs>138</Paragraphs>
  <Slides>21</Slides>
  <Notes>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Calibri</vt:lpstr>
      <vt:lpstr>Tw Cen MT</vt:lpstr>
      <vt:lpstr>Tw Cen MT Condensed</vt:lpstr>
      <vt:lpstr>Wingdings</vt:lpstr>
      <vt:lpstr>Wingdings 3</vt:lpstr>
      <vt:lpstr>Integraal</vt:lpstr>
      <vt:lpstr>Dierlijke productie</vt:lpstr>
      <vt:lpstr>Herhaling</vt:lpstr>
      <vt:lpstr>Stier</vt:lpstr>
      <vt:lpstr>KOe</vt:lpstr>
      <vt:lpstr>Hormoonwerking</vt:lpstr>
      <vt:lpstr>Hormoonwerking</vt:lpstr>
      <vt:lpstr>PowerPoint-presentatie</vt:lpstr>
      <vt:lpstr>Dierlijke productie</vt:lpstr>
      <vt:lpstr>Stier </vt:lpstr>
      <vt:lpstr>Ontbreken bijgeslachtklier(en)</vt:lpstr>
      <vt:lpstr>Onvoldoende uitschachten</vt:lpstr>
      <vt:lpstr>Koe</vt:lpstr>
      <vt:lpstr>Stoornissen in functie eierstok</vt:lpstr>
      <vt:lpstr>brulsheid</vt:lpstr>
      <vt:lpstr>Stoornissen in functie eierstok</vt:lpstr>
      <vt:lpstr>baarmoederontsteking</vt:lpstr>
      <vt:lpstr>kween</vt:lpstr>
      <vt:lpstr>Vroegembryonale sterfte</vt:lpstr>
      <vt:lpstr>Verwerpen</vt:lpstr>
      <vt:lpstr>verwerpen</vt:lpstr>
      <vt:lpstr>Prolaps</vt:lpstr>
    </vt:vector>
  </TitlesOfParts>
  <Company>Wellantcollege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Esther den Boer</dc:creator>
  <cp:lastModifiedBy>Esther den Boer</cp:lastModifiedBy>
  <cp:revision>10</cp:revision>
  <dcterms:created xsi:type="dcterms:W3CDTF">2017-02-16T09:59:13Z</dcterms:created>
  <dcterms:modified xsi:type="dcterms:W3CDTF">2017-02-21T09:12:32Z</dcterms:modified>
</cp:coreProperties>
</file>